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6" r:id="rId6"/>
    <p:sldId id="260" r:id="rId7"/>
    <p:sldId id="261" r:id="rId8"/>
    <p:sldId id="262" r:id="rId9"/>
    <p:sldId id="263" r:id="rId10"/>
    <p:sldId id="264" r:id="rId11"/>
    <p:sldId id="265" r:id="rId12"/>
    <p:sldId id="272" r:id="rId13"/>
    <p:sldId id="267" r:id="rId14"/>
    <p:sldId id="268" r:id="rId15"/>
    <p:sldId id="269" r:id="rId16"/>
    <p:sldId id="271" r:id="rId17"/>
    <p:sldId id="273" r:id="rId18"/>
    <p:sldId id="27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3"/>
    <p:restoredTop sz="96707"/>
  </p:normalViewPr>
  <p:slideViewPr>
    <p:cSldViewPr snapToGrid="0" snapToObjects="1">
      <p:cViewPr varScale="1">
        <p:scale>
          <a:sx n="114" d="100"/>
          <a:sy n="114" d="100"/>
        </p:scale>
        <p:origin x="4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1/5/2021</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1/5/2021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1/5/2021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1/5/2021</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1/5/2021</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1/5/2021</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1/5/2021</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FECE3-2E41-4E46-AFCF-5AD403900E31}"/>
              </a:ext>
            </a:extLst>
          </p:cNvPr>
          <p:cNvPicPr>
            <a:picLocks noChangeAspect="1"/>
          </p:cNvPicPr>
          <p:nvPr/>
        </p:nvPicPr>
        <p:blipFill>
          <a:blip r:embed="rId2"/>
          <a:stretch>
            <a:fillRect/>
          </a:stretch>
        </p:blipFill>
        <p:spPr>
          <a:xfrm>
            <a:off x="0" y="1016"/>
            <a:ext cx="12192000" cy="6855968"/>
          </a:xfrm>
          <a:prstGeom prst="rect">
            <a:avLst/>
          </a:prstGeom>
        </p:spPr>
      </p:pic>
      <p:sp>
        <p:nvSpPr>
          <p:cNvPr id="2" name="Title 1">
            <a:extLst>
              <a:ext uri="{FF2B5EF4-FFF2-40B4-BE49-F238E27FC236}">
                <a16:creationId xmlns:a16="http://schemas.microsoft.com/office/drawing/2014/main" id="{CFBFBE9A-A770-7640-8683-BEAC9ABECD37}"/>
              </a:ext>
            </a:extLst>
          </p:cNvPr>
          <p:cNvSpPr>
            <a:spLocks noGrp="1"/>
          </p:cNvSpPr>
          <p:nvPr>
            <p:ph type="ctrTitle"/>
          </p:nvPr>
        </p:nvSpPr>
        <p:spPr>
          <a:xfrm>
            <a:off x="670560" y="573024"/>
            <a:ext cx="10875264" cy="3462528"/>
          </a:xfrm>
        </p:spPr>
        <p:txBody>
          <a:bodyPr>
            <a:noAutofit/>
          </a:bodyPr>
          <a:lstStyle/>
          <a:p>
            <a:r>
              <a:rPr lang="en-US" sz="7200" b="1" dirty="0"/>
              <a:t>COVID-19 Updates: Vaccine Information</a:t>
            </a:r>
          </a:p>
        </p:txBody>
      </p:sp>
      <p:sp>
        <p:nvSpPr>
          <p:cNvPr id="3" name="Subtitle 2">
            <a:extLst>
              <a:ext uri="{FF2B5EF4-FFF2-40B4-BE49-F238E27FC236}">
                <a16:creationId xmlns:a16="http://schemas.microsoft.com/office/drawing/2014/main" id="{A75D4FE5-8A04-884F-88A1-EAADB9D0F14E}"/>
              </a:ext>
            </a:extLst>
          </p:cNvPr>
          <p:cNvSpPr>
            <a:spLocks noGrp="1"/>
          </p:cNvSpPr>
          <p:nvPr>
            <p:ph type="subTitle" idx="1"/>
          </p:nvPr>
        </p:nvSpPr>
        <p:spPr>
          <a:xfrm>
            <a:off x="859536" y="5265929"/>
            <a:ext cx="9448800" cy="685800"/>
          </a:xfrm>
        </p:spPr>
        <p:txBody>
          <a:bodyPr>
            <a:normAutofit fontScale="92500" lnSpcReduction="10000"/>
          </a:bodyPr>
          <a:lstStyle/>
          <a:p>
            <a:r>
              <a:rPr lang="en-US" dirty="0"/>
              <a:t>Gregory Gahm, MD</a:t>
            </a:r>
          </a:p>
          <a:p>
            <a:r>
              <a:rPr lang="en-US" dirty="0"/>
              <a:t>1/5/20</a:t>
            </a:r>
          </a:p>
        </p:txBody>
      </p:sp>
    </p:spTree>
    <p:extLst>
      <p:ext uri="{BB962C8B-B14F-4D97-AF65-F5344CB8AC3E}">
        <p14:creationId xmlns:p14="http://schemas.microsoft.com/office/powerpoint/2010/main" val="2029655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239750" y="619407"/>
            <a:ext cx="11731082" cy="919461"/>
          </a:xfrm>
        </p:spPr>
        <p:txBody>
          <a:bodyPr>
            <a:normAutofit/>
          </a:bodyPr>
          <a:lstStyle/>
          <a:p>
            <a:r>
              <a:rPr lang="en-US" sz="3200" dirty="0"/>
              <a:t>when Is someone “immune”	</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423745" y="1817649"/>
            <a:ext cx="11363093" cy="4728117"/>
          </a:xfrm>
        </p:spPr>
        <p:txBody>
          <a:bodyPr>
            <a:noAutofit/>
          </a:bodyPr>
          <a:lstStyle/>
          <a:p>
            <a:pPr marL="457200" lvl="1" indent="0" fontAlgn="base">
              <a:lnSpc>
                <a:spcPct val="150000"/>
              </a:lnSpc>
              <a:buNone/>
            </a:pPr>
            <a:r>
              <a:rPr lang="en-US" sz="2600" dirty="0"/>
              <a:t>Immunity peaks about </a:t>
            </a:r>
            <a:r>
              <a:rPr lang="en-US" sz="2600" u="sng" dirty="0"/>
              <a:t>1 week after the second dose </a:t>
            </a:r>
            <a:r>
              <a:rPr lang="en-US" sz="2600" dirty="0"/>
              <a:t>of the vaccines requiring 2 doses, and about 2 weeks after vaccines made the “traditional” way (coming next Spring)</a:t>
            </a:r>
          </a:p>
          <a:p>
            <a:pPr marL="457200" lvl="1" indent="0" fontAlgn="base">
              <a:lnSpc>
                <a:spcPct val="150000"/>
              </a:lnSpc>
              <a:buNone/>
            </a:pPr>
            <a:endParaRPr lang="en-US" sz="2600" u="sng" dirty="0"/>
          </a:p>
          <a:p>
            <a:pPr marL="457200" lvl="1" indent="0">
              <a:buNone/>
            </a:pPr>
            <a:r>
              <a:rPr lang="en-US" sz="2600" dirty="0"/>
              <a:t>For now, one is </a:t>
            </a:r>
            <a:r>
              <a:rPr lang="en-US" sz="2600" u="sng" dirty="0"/>
              <a:t>still</a:t>
            </a:r>
            <a:r>
              <a:rPr lang="en-US" sz="2600" dirty="0"/>
              <a:t> at risk of getting </a:t>
            </a:r>
            <a:r>
              <a:rPr lang="en-US" sz="2600" dirty="0" err="1"/>
              <a:t>Covid</a:t>
            </a:r>
            <a:r>
              <a:rPr lang="en-US" sz="2600" dirty="0"/>
              <a:t> for 4-6 weeks after the initial vaccine dose, so </a:t>
            </a:r>
            <a:r>
              <a:rPr lang="en-US" sz="2600" b="1" dirty="0"/>
              <a:t>do not let your guard down</a:t>
            </a:r>
            <a:r>
              <a:rPr lang="en-US" sz="2600" dirty="0"/>
              <a:t>!</a:t>
            </a:r>
          </a:p>
          <a:p>
            <a:pPr marL="457200" lvl="1" indent="0">
              <a:buNone/>
            </a:pPr>
            <a:endParaRPr lang="en-US" sz="2600" dirty="0"/>
          </a:p>
          <a:p>
            <a:pPr marL="457200" lvl="1" indent="0">
              <a:buNone/>
            </a:pPr>
            <a:r>
              <a:rPr lang="en-US" sz="2600" dirty="0"/>
              <a:t>Continue to wear a mask, social distance &amp; ask others to do so</a:t>
            </a:r>
          </a:p>
        </p:txBody>
      </p:sp>
    </p:spTree>
    <p:extLst>
      <p:ext uri="{BB962C8B-B14F-4D97-AF65-F5344CB8AC3E}">
        <p14:creationId xmlns:p14="http://schemas.microsoft.com/office/powerpoint/2010/main" val="2357828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0" y="457361"/>
            <a:ext cx="11731082" cy="919461"/>
          </a:xfrm>
        </p:spPr>
        <p:txBody>
          <a:bodyPr>
            <a:normAutofit/>
          </a:bodyPr>
          <a:lstStyle/>
          <a:p>
            <a:r>
              <a:rPr lang="en-US" dirty="0"/>
              <a:t>Vaccine Side Effects</a:t>
            </a:r>
            <a:endParaRPr lang="en-US" sz="3200" dirty="0"/>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423745" y="1713053"/>
            <a:ext cx="11206977" cy="4832713"/>
          </a:xfrm>
        </p:spPr>
        <p:txBody>
          <a:bodyPr>
            <a:noAutofit/>
          </a:bodyPr>
          <a:lstStyle/>
          <a:p>
            <a:pPr marL="0" indent="0" fontAlgn="base">
              <a:buNone/>
            </a:pPr>
            <a:r>
              <a:rPr lang="en-US" sz="2400" dirty="0"/>
              <a:t>Vaccines can cause short-term discomfort (</a:t>
            </a:r>
            <a:r>
              <a:rPr lang="en-US" sz="2400" dirty="0" err="1"/>
              <a:t>eg</a:t>
            </a:r>
            <a:r>
              <a:rPr lang="en-US" sz="2400" dirty="0"/>
              <a:t>, headache, muscle pains, fatigue, fever and pain at injection site) in </a:t>
            </a:r>
            <a:r>
              <a:rPr lang="en-US" sz="2400" u="sng" dirty="0"/>
              <a:t>5-10%</a:t>
            </a:r>
            <a:r>
              <a:rPr lang="en-US" sz="2400" dirty="0"/>
              <a:t> of people.  </a:t>
            </a:r>
          </a:p>
          <a:p>
            <a:pPr marL="0" indent="0" fontAlgn="base">
              <a:buNone/>
            </a:pPr>
            <a:endParaRPr lang="en-US" sz="2400" dirty="0"/>
          </a:p>
          <a:p>
            <a:pPr marL="0" indent="0" fontAlgn="base">
              <a:buNone/>
            </a:pPr>
            <a:r>
              <a:rPr lang="en-US" sz="2400" dirty="0"/>
              <a:t>These indicate that the body that is developing immunity and usually go away in 12-36 hrs.   If an immune system responds the way it is supposed to, discomfort should be more pronounced after the 2</a:t>
            </a:r>
            <a:r>
              <a:rPr lang="en-US" sz="2400" baseline="30000" dirty="0"/>
              <a:t>nd</a:t>
            </a:r>
            <a:r>
              <a:rPr lang="en-US" sz="2400" dirty="0"/>
              <a:t> dose of vaccine</a:t>
            </a:r>
          </a:p>
          <a:p>
            <a:pPr marL="0" indent="0" fontAlgn="base">
              <a:buNone/>
            </a:pPr>
            <a:endParaRPr lang="en-US" sz="2400" dirty="0"/>
          </a:p>
          <a:p>
            <a:pPr marL="0" indent="0" fontAlgn="base">
              <a:buNone/>
            </a:pPr>
            <a:r>
              <a:rPr lang="en-US" sz="2400" dirty="0"/>
              <a:t>There have been </a:t>
            </a:r>
            <a:r>
              <a:rPr lang="en-US" sz="2400" b="1" dirty="0">
                <a:solidFill>
                  <a:schemeClr val="accent1"/>
                </a:solidFill>
              </a:rPr>
              <a:t>NO</a:t>
            </a:r>
            <a:r>
              <a:rPr lang="en-US" sz="2400" b="1" dirty="0"/>
              <a:t> (ZERO) </a:t>
            </a:r>
            <a:r>
              <a:rPr lang="en-US" sz="2400" dirty="0"/>
              <a:t>serious side effects noted to date in any trials  </a:t>
            </a:r>
          </a:p>
          <a:p>
            <a:pPr marL="0" indent="0" fontAlgn="base">
              <a:buNone/>
            </a:pPr>
            <a:endParaRPr lang="en-US" sz="2400" dirty="0"/>
          </a:p>
          <a:p>
            <a:pPr marL="0" indent="0" fontAlgn="base">
              <a:buNone/>
            </a:pPr>
            <a:r>
              <a:rPr lang="en-US" sz="2400" dirty="0"/>
              <a:t>Even with discomfort after the 1</a:t>
            </a:r>
            <a:r>
              <a:rPr lang="en-US" sz="2400" baseline="30000" dirty="0"/>
              <a:t>st</a:t>
            </a:r>
            <a:r>
              <a:rPr lang="en-US" sz="2400" dirty="0"/>
              <a:t> dose, it is important to get the 2</a:t>
            </a:r>
            <a:r>
              <a:rPr lang="en-US" sz="2400" baseline="30000" dirty="0"/>
              <a:t>nd</a:t>
            </a:r>
            <a:r>
              <a:rPr lang="en-US" sz="2400" dirty="0"/>
              <a:t> dose of the </a:t>
            </a:r>
            <a:r>
              <a:rPr lang="en-US" sz="2400" u="sng" dirty="0"/>
              <a:t>same</a:t>
            </a:r>
            <a:r>
              <a:rPr lang="en-US" sz="2400" dirty="0"/>
              <a:t> vaccine for it to work. </a:t>
            </a:r>
          </a:p>
        </p:txBody>
      </p:sp>
    </p:spTree>
    <p:extLst>
      <p:ext uri="{BB962C8B-B14F-4D97-AF65-F5344CB8AC3E}">
        <p14:creationId xmlns:p14="http://schemas.microsoft.com/office/powerpoint/2010/main" val="2663709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239750" y="619407"/>
            <a:ext cx="11731082" cy="919461"/>
          </a:xfrm>
        </p:spPr>
        <p:txBody>
          <a:bodyPr>
            <a:normAutofit/>
          </a:bodyPr>
          <a:lstStyle/>
          <a:p>
            <a:r>
              <a:rPr lang="en-US" sz="3200" dirty="0"/>
              <a:t>Allergic responses	</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590309" y="1643605"/>
            <a:ext cx="11181144" cy="4965539"/>
          </a:xfrm>
        </p:spPr>
        <p:txBody>
          <a:bodyPr>
            <a:noAutofit/>
          </a:bodyPr>
          <a:lstStyle/>
          <a:p>
            <a:pPr marL="0" indent="0">
              <a:buNone/>
            </a:pPr>
            <a:r>
              <a:rPr lang="en-US" dirty="0"/>
              <a:t>On 12/8, Pfizer reported 2 persons in the UK among tens of thousands vaccinated who had significant allergic responses.  </a:t>
            </a:r>
            <a:r>
              <a:rPr lang="en-US" u="sng" dirty="0"/>
              <a:t>Both normally carry an </a:t>
            </a:r>
            <a:r>
              <a:rPr lang="en-US" u="sng" dirty="0" err="1"/>
              <a:t>epipen</a:t>
            </a:r>
            <a:r>
              <a:rPr lang="en-US" dirty="0"/>
              <a:t> as they have a history of severe allergic reactions to vaccines. Both people recovered fully within 48 hours.</a:t>
            </a:r>
          </a:p>
          <a:p>
            <a:pPr marL="0" indent="0">
              <a:buNone/>
            </a:pPr>
            <a:endParaRPr lang="en-US" sz="200" dirty="0"/>
          </a:p>
          <a:p>
            <a:pPr marL="0" indent="0">
              <a:buNone/>
            </a:pPr>
            <a:r>
              <a:rPr lang="en-US" dirty="0"/>
              <a:t>After 13,000,000 doses in the US, it appears that allergic responses happen in about 1 person for every 50,000-100,000 .  To date, 100% have quickly recovered.</a:t>
            </a:r>
          </a:p>
          <a:p>
            <a:pPr marL="0" indent="0">
              <a:buNone/>
            </a:pPr>
            <a:endParaRPr lang="en-US" sz="200" dirty="0"/>
          </a:p>
          <a:p>
            <a:pPr marL="0" indent="0">
              <a:buNone/>
            </a:pPr>
            <a:r>
              <a:rPr lang="en-US" dirty="0"/>
              <a:t>With vaccines, about 1 person in 1,400,000 vaccinated experiences an allergic reaction.  That's why people are instructed to stay at their provider's office for 30 minutes after they receive the vaccine.</a:t>
            </a:r>
            <a:br>
              <a:rPr lang="en-US" dirty="0"/>
            </a:br>
            <a:endParaRPr lang="en-US" sz="700" dirty="0"/>
          </a:p>
          <a:p>
            <a:pPr marL="0" indent="0">
              <a:buNone/>
            </a:pPr>
            <a:r>
              <a:rPr lang="en-US" dirty="0"/>
              <a:t>The FDA is advising that those with a known previous severe allergic response to a vaccine be monitored for 30 minutes after receiving it (not 15-20) and discuss the vaccine with their provider ahead of time.  Monitoring for 20-30 minutes will likely be extended to all persons today.</a:t>
            </a:r>
          </a:p>
        </p:txBody>
      </p:sp>
    </p:spTree>
    <p:extLst>
      <p:ext uri="{BB962C8B-B14F-4D97-AF65-F5344CB8AC3E}">
        <p14:creationId xmlns:p14="http://schemas.microsoft.com/office/powerpoint/2010/main" val="1453734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239750" y="619407"/>
            <a:ext cx="11731082" cy="919461"/>
          </a:xfrm>
        </p:spPr>
        <p:txBody>
          <a:bodyPr>
            <a:normAutofit/>
          </a:bodyPr>
          <a:lstStyle/>
          <a:p>
            <a:r>
              <a:rPr lang="en-US" sz="3200" dirty="0"/>
              <a:t>Can you get </a:t>
            </a:r>
            <a:r>
              <a:rPr lang="en-US" sz="3200" dirty="0" err="1"/>
              <a:t>covid</a:t>
            </a:r>
            <a:r>
              <a:rPr lang="en-US" sz="3200" dirty="0"/>
              <a:t> after getting a vaccine?</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590309" y="1817649"/>
            <a:ext cx="11181144" cy="4728117"/>
          </a:xfrm>
        </p:spPr>
        <p:txBody>
          <a:bodyPr>
            <a:noAutofit/>
          </a:bodyPr>
          <a:lstStyle/>
          <a:p>
            <a:pPr marL="0" indent="0">
              <a:buNone/>
            </a:pPr>
            <a:r>
              <a:rPr lang="en-US" sz="2400" dirty="0"/>
              <a:t>Immunity does not peak for weeks until after the second dose of a mRNA vaccine or for 2 weeks after a conventional vaccine and does not confer immunity upon 100% of those vaccinated (</a:t>
            </a:r>
            <a:r>
              <a:rPr lang="en-US" sz="2400" i="1" dirty="0"/>
              <a:t>though 95% is pretty close</a:t>
            </a:r>
            <a:r>
              <a:rPr lang="en-US" sz="2400" dirty="0"/>
              <a:t>)</a:t>
            </a:r>
          </a:p>
          <a:p>
            <a:pPr marL="0" indent="0">
              <a:buNone/>
            </a:pPr>
            <a:endParaRPr lang="en-US" sz="1600" dirty="0"/>
          </a:p>
          <a:p>
            <a:pPr marL="0" indent="0">
              <a:buNone/>
            </a:pPr>
            <a:r>
              <a:rPr lang="en-US" sz="2400" dirty="0"/>
              <a:t>Some asymptomatic/pre-symptomatic people will unknowingly already be infected when they receive vaccine or shortly after. If they test positive, it was </a:t>
            </a:r>
            <a:r>
              <a:rPr lang="en-US" sz="2400" b="1" i="1" dirty="0"/>
              <a:t>not</a:t>
            </a:r>
            <a:r>
              <a:rPr lang="en-US" sz="2400" dirty="0"/>
              <a:t> because they got COVID-19 </a:t>
            </a:r>
            <a:r>
              <a:rPr lang="en-US" sz="2400" i="1" dirty="0"/>
              <a:t>from the vaccine</a:t>
            </a:r>
          </a:p>
          <a:p>
            <a:pPr marL="0" indent="0">
              <a:buNone/>
            </a:pPr>
            <a:endParaRPr lang="en-US" sz="1600" dirty="0"/>
          </a:p>
          <a:p>
            <a:pPr marL="0" indent="0">
              <a:buNone/>
            </a:pPr>
            <a:r>
              <a:rPr lang="en-US" sz="2400" b="1" dirty="0"/>
              <a:t>The vaccine only protects one from Covid-19… nothing else</a:t>
            </a:r>
            <a:r>
              <a:rPr lang="en-US" sz="2400" dirty="0"/>
              <a:t>.  Other maladies (</a:t>
            </a:r>
            <a:r>
              <a:rPr lang="en-US" sz="2400" dirty="0" err="1"/>
              <a:t>eg</a:t>
            </a:r>
            <a:r>
              <a:rPr lang="en-US" sz="2400" dirty="0"/>
              <a:t>, MIs, strokes, pneumonia) continue to occur at a normal background rate.  If they occur shortly after vaccine is given, it is a </a:t>
            </a:r>
            <a:r>
              <a:rPr lang="en-US" sz="2400" u="sng" dirty="0"/>
              <a:t>chance occurrence</a:t>
            </a:r>
            <a:r>
              <a:rPr lang="en-US" sz="2400" dirty="0"/>
              <a:t>, not a consequence of the vaccine. </a:t>
            </a:r>
          </a:p>
        </p:txBody>
      </p:sp>
    </p:spTree>
    <p:extLst>
      <p:ext uri="{BB962C8B-B14F-4D97-AF65-F5344CB8AC3E}">
        <p14:creationId xmlns:p14="http://schemas.microsoft.com/office/powerpoint/2010/main" val="1723277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239750" y="619407"/>
            <a:ext cx="11731082" cy="919461"/>
          </a:xfrm>
        </p:spPr>
        <p:txBody>
          <a:bodyPr>
            <a:normAutofit/>
          </a:bodyPr>
          <a:lstStyle/>
          <a:p>
            <a:r>
              <a:rPr lang="en-US" sz="3200" dirty="0"/>
              <a:t>Miscellaneous questions</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590309" y="1817649"/>
            <a:ext cx="11181144" cy="4728117"/>
          </a:xfrm>
        </p:spPr>
        <p:txBody>
          <a:bodyPr>
            <a:noAutofit/>
          </a:bodyPr>
          <a:lstStyle/>
          <a:p>
            <a:pPr marL="0" indent="0">
              <a:buNone/>
            </a:pPr>
            <a:r>
              <a:rPr lang="en-US" sz="2400" i="1" dirty="0"/>
              <a:t>Is it going to be mandatory?</a:t>
            </a:r>
          </a:p>
          <a:p>
            <a:pPr lvl="1"/>
            <a:r>
              <a:rPr lang="en-US" sz="2400" dirty="0"/>
              <a:t>No, but those opting for “natural” vaccination by getting </a:t>
            </a:r>
            <a:r>
              <a:rPr lang="en-US" sz="2400" dirty="0" err="1"/>
              <a:t>Covid</a:t>
            </a:r>
            <a:r>
              <a:rPr lang="en-US" sz="2400" dirty="0"/>
              <a:t> are unnecessarily placing themselves, their families, our patients and the ones they love at risk for severe complications or death</a:t>
            </a:r>
          </a:p>
          <a:p>
            <a:pPr lvl="1"/>
            <a:endParaRPr lang="en-US" sz="1000" dirty="0"/>
          </a:p>
          <a:p>
            <a:pPr marL="0" indent="0">
              <a:buNone/>
            </a:pPr>
            <a:r>
              <a:rPr lang="en-US" sz="2400" i="1" dirty="0"/>
              <a:t>Should there be incentives to get vaccinated?</a:t>
            </a:r>
          </a:p>
          <a:p>
            <a:pPr lvl="1"/>
            <a:r>
              <a:rPr lang="en-US" sz="2400" b="1" dirty="0"/>
              <a:t>Absolutely! The incentive is an opportunity to receive a gift (the vaccine) that may prevent long-term complications or save their life or someone they love</a:t>
            </a:r>
          </a:p>
        </p:txBody>
      </p:sp>
    </p:spTree>
    <p:extLst>
      <p:ext uri="{BB962C8B-B14F-4D97-AF65-F5344CB8AC3E}">
        <p14:creationId xmlns:p14="http://schemas.microsoft.com/office/powerpoint/2010/main" val="3624171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239750" y="619407"/>
            <a:ext cx="11731082" cy="919461"/>
          </a:xfrm>
        </p:spPr>
        <p:txBody>
          <a:bodyPr>
            <a:normAutofit/>
          </a:bodyPr>
          <a:lstStyle/>
          <a:p>
            <a:r>
              <a:rPr lang="en-US" sz="3200" dirty="0"/>
              <a:t>Miscellaneous questions</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590309" y="1817649"/>
            <a:ext cx="11181144" cy="4728117"/>
          </a:xfrm>
        </p:spPr>
        <p:txBody>
          <a:bodyPr>
            <a:noAutofit/>
          </a:bodyPr>
          <a:lstStyle/>
          <a:p>
            <a:pPr marL="0" indent="0">
              <a:buNone/>
            </a:pPr>
            <a:r>
              <a:rPr lang="en-US" sz="2400" i="1" dirty="0"/>
              <a:t>Should pregnant women be vaccinated?</a:t>
            </a:r>
          </a:p>
          <a:p>
            <a:pPr lvl="1"/>
            <a:r>
              <a:rPr lang="en-US" sz="2400" dirty="0"/>
              <a:t>Since they were not included as a separate group, there will not be specific recommendations yet.  Given that a portion of the 70,000 vaccinated either were or got pregnant in the vaccination group (as always happens in these large vaccine studies) and there have been NO serious side effects noted, </a:t>
            </a:r>
            <a:r>
              <a:rPr lang="en-US" sz="2400" u="sng" dirty="0"/>
              <a:t>common sense would say that both the mom and the baby are at higher risk from a </a:t>
            </a:r>
            <a:r>
              <a:rPr lang="en-US" sz="2400" u="sng" dirty="0" err="1"/>
              <a:t>Covid</a:t>
            </a:r>
            <a:r>
              <a:rPr lang="en-US" sz="2400" u="sng" dirty="0"/>
              <a:t> infection than these vaccines</a:t>
            </a:r>
            <a:endParaRPr lang="en-US" sz="2400" dirty="0"/>
          </a:p>
          <a:p>
            <a:pPr lvl="1"/>
            <a:endParaRPr lang="en-US" sz="2400" dirty="0"/>
          </a:p>
          <a:p>
            <a:pPr marL="0" indent="0">
              <a:buNone/>
            </a:pPr>
            <a:r>
              <a:rPr lang="en-US" sz="2400" i="1" dirty="0"/>
              <a:t>After vaccination, can I quit wearing a mask?</a:t>
            </a:r>
          </a:p>
          <a:p>
            <a:pPr lvl="1"/>
            <a:r>
              <a:rPr lang="en-US" sz="2400" dirty="0"/>
              <a:t>Not yet.  When depends on how quickly we get enough people vaccinated</a:t>
            </a:r>
          </a:p>
        </p:txBody>
      </p:sp>
    </p:spTree>
    <p:extLst>
      <p:ext uri="{BB962C8B-B14F-4D97-AF65-F5344CB8AC3E}">
        <p14:creationId xmlns:p14="http://schemas.microsoft.com/office/powerpoint/2010/main" val="3041004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239750" y="619407"/>
            <a:ext cx="11731082" cy="919461"/>
          </a:xfrm>
        </p:spPr>
        <p:txBody>
          <a:bodyPr>
            <a:normAutofit/>
          </a:bodyPr>
          <a:lstStyle/>
          <a:p>
            <a:r>
              <a:rPr lang="en-US" sz="3200" dirty="0"/>
              <a:t>Miscellaneous questions</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590309" y="1342663"/>
            <a:ext cx="11181144" cy="5203103"/>
          </a:xfrm>
        </p:spPr>
        <p:txBody>
          <a:bodyPr>
            <a:noAutofit/>
          </a:bodyPr>
          <a:lstStyle/>
          <a:p>
            <a:pPr marL="0" indent="0">
              <a:buNone/>
            </a:pPr>
            <a:r>
              <a:rPr lang="en-US" sz="2400" i="1" dirty="0"/>
              <a:t>What about kids?</a:t>
            </a:r>
          </a:p>
          <a:p>
            <a:pPr lvl="1"/>
            <a:r>
              <a:rPr lang="en-US" sz="2400" dirty="0"/>
              <a:t>Both Pfizer and </a:t>
            </a:r>
            <a:r>
              <a:rPr lang="en-US" sz="2400" dirty="0" err="1"/>
              <a:t>Moderna</a:t>
            </a:r>
            <a:r>
              <a:rPr lang="en-US" sz="2400" dirty="0"/>
              <a:t> filed last week to expand their vaccine research to include 3000 participants each down to age 12.  Currently tested / approved for ages 16+</a:t>
            </a:r>
          </a:p>
          <a:p>
            <a:pPr lvl="1"/>
            <a:endParaRPr lang="en-US" sz="2400" dirty="0"/>
          </a:p>
          <a:p>
            <a:pPr marL="0" indent="0">
              <a:buNone/>
            </a:pPr>
            <a:r>
              <a:rPr lang="en-US" sz="2400" i="1" dirty="0"/>
              <a:t>What about seniors and nursing home patients?</a:t>
            </a:r>
          </a:p>
          <a:p>
            <a:pPr lvl="1"/>
            <a:r>
              <a:rPr lang="en-US" sz="2400" dirty="0"/>
              <a:t>The 2 mRNA studies included &gt;12,000 persons &gt;65 years old.  </a:t>
            </a:r>
            <a:r>
              <a:rPr lang="en-US" sz="2400" b="1" dirty="0"/>
              <a:t>Efficacy remarkably remained at about 94%!</a:t>
            </a:r>
            <a:r>
              <a:rPr lang="en-US" sz="2400" dirty="0"/>
              <a:t>  They did not specifically look at LTC patients, but as group 1A to be vaccinated in Colorado, we will be doing this soon in the real world</a:t>
            </a:r>
          </a:p>
          <a:p>
            <a:pPr marL="457200" lvl="1" indent="0">
              <a:buNone/>
            </a:pPr>
            <a:endParaRPr lang="en-US" sz="2400" dirty="0"/>
          </a:p>
          <a:p>
            <a:pPr marL="0" indent="0">
              <a:buNone/>
            </a:pPr>
            <a:r>
              <a:rPr lang="en-US" sz="2400" i="1" dirty="0"/>
              <a:t>What about racial diversity?</a:t>
            </a:r>
          </a:p>
          <a:p>
            <a:pPr lvl="1"/>
            <a:r>
              <a:rPr lang="en-US" sz="2400" dirty="0"/>
              <a:t>The 2 mRNA studies included about 1/3 of their participants from racially diverse groups with no difference in efficacy / side effects</a:t>
            </a:r>
          </a:p>
          <a:p>
            <a:pPr marL="457200" lvl="1" indent="0">
              <a:buNone/>
            </a:pPr>
            <a:endParaRPr lang="en-US" sz="2400" dirty="0"/>
          </a:p>
        </p:txBody>
      </p:sp>
    </p:spTree>
    <p:extLst>
      <p:ext uri="{BB962C8B-B14F-4D97-AF65-F5344CB8AC3E}">
        <p14:creationId xmlns:p14="http://schemas.microsoft.com/office/powerpoint/2010/main" val="1117237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239750" y="619407"/>
            <a:ext cx="11731082" cy="919461"/>
          </a:xfrm>
        </p:spPr>
        <p:txBody>
          <a:bodyPr>
            <a:normAutofit/>
          </a:bodyPr>
          <a:lstStyle/>
          <a:p>
            <a:r>
              <a:rPr lang="en-US" sz="3200" i="1" dirty="0"/>
              <a:t>How long will immunity last?</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590309" y="1817649"/>
            <a:ext cx="11181144" cy="4728117"/>
          </a:xfrm>
        </p:spPr>
        <p:txBody>
          <a:bodyPr>
            <a:noAutofit/>
          </a:bodyPr>
          <a:lstStyle/>
          <a:p>
            <a:pPr lvl="1"/>
            <a:r>
              <a:rPr lang="en-US" sz="2400" dirty="0"/>
              <a:t>It is impossible to say yet, but research and observation are pointing to &gt;1 year and probably not more than 2? </a:t>
            </a:r>
          </a:p>
          <a:p>
            <a:pPr lvl="1"/>
            <a:endParaRPr lang="en-US" sz="2400" dirty="0"/>
          </a:p>
          <a:p>
            <a:pPr lvl="1"/>
            <a:r>
              <a:rPr lang="en-US" sz="2400" dirty="0"/>
              <a:t>The biggest piece of evidence that immunity may last longer than initially hypothesized is that we have not seen reports of outbreaks among people previously infected with </a:t>
            </a:r>
            <a:r>
              <a:rPr lang="en-US" sz="2400" dirty="0" err="1"/>
              <a:t>Covid</a:t>
            </a:r>
            <a:r>
              <a:rPr lang="en-US" sz="2400" dirty="0"/>
              <a:t> when it first started, </a:t>
            </a:r>
            <a:r>
              <a:rPr lang="en-US" sz="2400" dirty="0" err="1"/>
              <a:t>ie</a:t>
            </a:r>
            <a:r>
              <a:rPr lang="en-US" sz="2400" dirty="0"/>
              <a:t>, in China, South Korea, Japan and Italy</a:t>
            </a:r>
          </a:p>
          <a:p>
            <a:pPr lvl="1"/>
            <a:endParaRPr lang="en-US" sz="2400" dirty="0"/>
          </a:p>
          <a:p>
            <a:pPr lvl="1"/>
            <a:r>
              <a:rPr lang="en-US" sz="2400" dirty="0"/>
              <a:t>Some vaccine experts have theorized that we may need a ‘booster’ every couple of years</a:t>
            </a:r>
          </a:p>
          <a:p>
            <a:pPr lvl="1"/>
            <a:endParaRPr lang="en-US" sz="2400" b="1" dirty="0"/>
          </a:p>
        </p:txBody>
      </p:sp>
    </p:spTree>
    <p:extLst>
      <p:ext uri="{BB962C8B-B14F-4D97-AF65-F5344CB8AC3E}">
        <p14:creationId xmlns:p14="http://schemas.microsoft.com/office/powerpoint/2010/main" val="3787751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239750" y="619407"/>
            <a:ext cx="11731082" cy="919461"/>
          </a:xfrm>
        </p:spPr>
        <p:txBody>
          <a:bodyPr>
            <a:normAutofit/>
          </a:bodyPr>
          <a:lstStyle/>
          <a:p>
            <a:r>
              <a:rPr lang="en-US" sz="3200" b="1" dirty="0"/>
              <a:t>Key takeaways</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590309" y="1817649"/>
            <a:ext cx="11181144" cy="4728117"/>
          </a:xfrm>
        </p:spPr>
        <p:txBody>
          <a:bodyPr>
            <a:noAutofit/>
          </a:bodyPr>
          <a:lstStyle/>
          <a:p>
            <a:pPr marL="457200" indent="-457200">
              <a:lnSpc>
                <a:spcPct val="200000"/>
              </a:lnSpc>
              <a:buFont typeface="+mj-lt"/>
              <a:buAutoNum type="arabicPeriod"/>
            </a:pPr>
            <a:r>
              <a:rPr lang="en-US" sz="3600" b="1" dirty="0">
                <a:solidFill>
                  <a:srgbClr val="FFFF00"/>
                </a:solidFill>
              </a:rPr>
              <a:t>The vaccine is safe.  The disease is not. </a:t>
            </a:r>
          </a:p>
          <a:p>
            <a:pPr marL="457200" indent="-457200">
              <a:lnSpc>
                <a:spcPct val="200000"/>
              </a:lnSpc>
              <a:buFont typeface="+mj-lt"/>
              <a:buAutoNum type="arabicPeriod"/>
            </a:pPr>
            <a:r>
              <a:rPr lang="en-US" sz="3600" b="1" dirty="0">
                <a:solidFill>
                  <a:srgbClr val="FF0000"/>
                </a:solidFill>
              </a:rPr>
              <a:t>The vaccine is effective.  </a:t>
            </a:r>
            <a:r>
              <a:rPr lang="en-US" sz="2800" dirty="0"/>
              <a:t>A 95% decreased risk of </a:t>
            </a:r>
            <a:r>
              <a:rPr lang="en-US" sz="2800" dirty="0" err="1"/>
              <a:t>Covid</a:t>
            </a:r>
            <a:r>
              <a:rPr lang="en-US" sz="2800" dirty="0"/>
              <a:t> infection is nothing short of extraordinary </a:t>
            </a:r>
          </a:p>
          <a:p>
            <a:pPr marL="457200" indent="-457200">
              <a:lnSpc>
                <a:spcPct val="200000"/>
              </a:lnSpc>
              <a:buFont typeface="+mj-lt"/>
              <a:buAutoNum type="arabicPeriod"/>
            </a:pPr>
            <a:r>
              <a:rPr lang="en-US" sz="1800" dirty="0"/>
              <a:t>There is not even a hypothetical way for the vaccine to cause </a:t>
            </a:r>
            <a:r>
              <a:rPr lang="en-US" sz="1800" dirty="0" err="1"/>
              <a:t>Covid</a:t>
            </a:r>
            <a:endParaRPr lang="en-US" sz="1800" dirty="0"/>
          </a:p>
          <a:p>
            <a:pPr marL="457200" indent="-457200">
              <a:lnSpc>
                <a:spcPct val="200000"/>
              </a:lnSpc>
              <a:buFont typeface="+mj-lt"/>
              <a:buAutoNum type="arabicPeriod"/>
            </a:pPr>
            <a:r>
              <a:rPr lang="en-US" sz="1800" dirty="0"/>
              <a:t>There are no GPS trackers placed in the vaccine by Bill Gates</a:t>
            </a:r>
          </a:p>
          <a:p>
            <a:pPr marL="457200" indent="-457200">
              <a:buFont typeface="+mj-lt"/>
              <a:buAutoNum type="arabicPeriod"/>
            </a:pPr>
            <a:endParaRPr lang="en-US" sz="2400" dirty="0"/>
          </a:p>
        </p:txBody>
      </p:sp>
    </p:spTree>
    <p:extLst>
      <p:ext uri="{BB962C8B-B14F-4D97-AF65-F5344CB8AC3E}">
        <p14:creationId xmlns:p14="http://schemas.microsoft.com/office/powerpoint/2010/main" val="2623366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p:txBody>
          <a:bodyPr/>
          <a:lstStyle/>
          <a:p>
            <a:r>
              <a:rPr lang="en-US" dirty="0"/>
              <a:t>2 Types of vaccine	</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p:txBody>
          <a:bodyPr/>
          <a:lstStyle/>
          <a:p>
            <a:pPr marL="0" indent="0">
              <a:buNone/>
            </a:pPr>
            <a:r>
              <a:rPr lang="en-US" dirty="0"/>
              <a:t>Traditional</a:t>
            </a:r>
          </a:p>
          <a:p>
            <a:pPr lvl="1"/>
            <a:r>
              <a:rPr lang="en-US" dirty="0"/>
              <a:t>Virus is grown, killed, and obliterated mechanically (RNA is discarded)</a:t>
            </a:r>
          </a:p>
          <a:p>
            <a:pPr lvl="1"/>
            <a:r>
              <a:rPr lang="en-US" dirty="0"/>
              <a:t>Spike proteins from this dead virus (orange in the photo) are collected and added to saline to make the vaccine</a:t>
            </a:r>
          </a:p>
          <a:p>
            <a:pPr lvl="1"/>
            <a:endParaRPr lang="en-US" dirty="0"/>
          </a:p>
          <a:p>
            <a:pPr marL="0" indent="0">
              <a:buNone/>
            </a:pPr>
            <a:r>
              <a:rPr lang="en-US" dirty="0"/>
              <a:t>Messenger RNA (mRNA: </a:t>
            </a:r>
            <a:r>
              <a:rPr lang="en-US" dirty="0" err="1"/>
              <a:t>Moderna</a:t>
            </a:r>
            <a:r>
              <a:rPr lang="en-US" dirty="0"/>
              <a:t> &amp; Pfizer)</a:t>
            </a:r>
          </a:p>
          <a:p>
            <a:pPr lvl="1"/>
            <a:r>
              <a:rPr lang="en-US" dirty="0"/>
              <a:t>DO NOT contain a live virus and DO NOT carry a risk of causing disease</a:t>
            </a:r>
          </a:p>
          <a:p>
            <a:pPr lvl="1"/>
            <a:r>
              <a:rPr lang="en-US" dirty="0"/>
              <a:t>Strands of messenger RNA are placed in a lipid coating that prevents it from the body’s enzymes and help it enter muscle cells at the injection site</a:t>
            </a:r>
          </a:p>
          <a:p>
            <a:pPr lvl="1"/>
            <a:r>
              <a:rPr lang="en-US" dirty="0"/>
              <a:t>Once in the cell, it goes to ribosomes, directing them to make spike proteins</a:t>
            </a:r>
          </a:p>
          <a:p>
            <a:pPr lvl="1"/>
            <a:r>
              <a:rPr lang="en-US" dirty="0"/>
              <a:t>These spike proteins migrate to the cell surface where this antigen stimulates antibodies and activating T-Cells specific to SARS-CoV-2</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DAA1B804-84CA-7345-A734-C77D822C2EC2}"/>
              </a:ext>
            </a:extLst>
          </p:cNvPr>
          <p:cNvPicPr>
            <a:picLocks noChangeAspect="1"/>
          </p:cNvPicPr>
          <p:nvPr/>
        </p:nvPicPr>
        <p:blipFill>
          <a:blip r:embed="rId2"/>
          <a:stretch>
            <a:fillRect/>
          </a:stretch>
        </p:blipFill>
        <p:spPr>
          <a:xfrm>
            <a:off x="0" y="1016"/>
            <a:ext cx="3900790" cy="2193544"/>
          </a:xfrm>
          <a:prstGeom prst="rect">
            <a:avLst/>
          </a:prstGeom>
        </p:spPr>
      </p:pic>
    </p:spTree>
    <p:extLst>
      <p:ext uri="{BB962C8B-B14F-4D97-AF65-F5344CB8AC3E}">
        <p14:creationId xmlns:p14="http://schemas.microsoft.com/office/powerpoint/2010/main" val="2994946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p:txBody>
          <a:bodyPr/>
          <a:lstStyle/>
          <a:p>
            <a:r>
              <a:rPr lang="en-US" dirty="0"/>
              <a:t>Messenger RNA Vaccines	</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685800" y="3144644"/>
            <a:ext cx="10820400" cy="3074041"/>
          </a:xfrm>
        </p:spPr>
        <p:txBody>
          <a:bodyPr/>
          <a:lstStyle/>
          <a:p>
            <a:r>
              <a:rPr lang="en-US" dirty="0"/>
              <a:t>Requires 2 doses given about a month apart</a:t>
            </a:r>
          </a:p>
          <a:p>
            <a:r>
              <a:rPr lang="en-US" b="1" dirty="0"/>
              <a:t>Immunity peaks / is reached about 1 week after the second dose</a:t>
            </a:r>
          </a:p>
          <a:p>
            <a:r>
              <a:rPr lang="en-US" dirty="0"/>
              <a:t>Because it only leads to Spike Proteins from the virus’ surface…</a:t>
            </a:r>
            <a:endParaRPr lang="en-US" b="1" dirty="0"/>
          </a:p>
          <a:p>
            <a:pPr marL="0" indent="0">
              <a:buNone/>
            </a:pPr>
            <a:endParaRPr lang="en-US" b="1" dirty="0"/>
          </a:p>
          <a:p>
            <a:pPr marL="0" indent="0" algn="ctr">
              <a:buNone/>
            </a:pPr>
            <a:r>
              <a:rPr lang="en-US" sz="3600" b="1" dirty="0">
                <a:solidFill>
                  <a:srgbClr val="FFFF00"/>
                </a:solidFill>
              </a:rPr>
              <a:t>THE VACCINE CANNOT CAUSE COVID-19</a:t>
            </a:r>
            <a:endParaRPr lang="en-US" sz="3600" dirty="0">
              <a:solidFill>
                <a:srgbClr val="FFFF00"/>
              </a:solidFill>
            </a:endParaRP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DAA1B804-84CA-7345-A734-C77D822C2EC2}"/>
              </a:ext>
            </a:extLst>
          </p:cNvPr>
          <p:cNvPicPr>
            <a:picLocks noChangeAspect="1"/>
          </p:cNvPicPr>
          <p:nvPr/>
        </p:nvPicPr>
        <p:blipFill>
          <a:blip r:embed="rId2"/>
          <a:stretch>
            <a:fillRect/>
          </a:stretch>
        </p:blipFill>
        <p:spPr>
          <a:xfrm>
            <a:off x="0" y="1016"/>
            <a:ext cx="3900790" cy="2193544"/>
          </a:xfrm>
          <a:prstGeom prst="rect">
            <a:avLst/>
          </a:prstGeom>
        </p:spPr>
      </p:pic>
    </p:spTree>
    <p:extLst>
      <p:ext uri="{BB962C8B-B14F-4D97-AF65-F5344CB8AC3E}">
        <p14:creationId xmlns:p14="http://schemas.microsoft.com/office/powerpoint/2010/main" val="715404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1237785" y="472606"/>
            <a:ext cx="10268415" cy="919461"/>
          </a:xfrm>
        </p:spPr>
        <p:txBody>
          <a:bodyPr/>
          <a:lstStyle/>
          <a:p>
            <a:r>
              <a:rPr lang="en-US" dirty="0" err="1"/>
              <a:t>Fda</a:t>
            </a:r>
            <a:r>
              <a:rPr lang="en-US" dirty="0"/>
              <a:t> requirements for vaccines	</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685800" y="1493134"/>
            <a:ext cx="10820400" cy="5052632"/>
          </a:xfrm>
        </p:spPr>
        <p:txBody>
          <a:bodyPr>
            <a:noAutofit/>
          </a:bodyPr>
          <a:lstStyle/>
          <a:p>
            <a:pPr marL="0" indent="0" fontAlgn="base">
              <a:buNone/>
            </a:pPr>
            <a:r>
              <a:rPr lang="en-US" sz="2400" b="1" dirty="0"/>
              <a:t>Efficacy</a:t>
            </a:r>
            <a:r>
              <a:rPr lang="en-US" sz="2000" dirty="0"/>
              <a:t> </a:t>
            </a:r>
          </a:p>
          <a:p>
            <a:pPr lvl="1" fontAlgn="base"/>
            <a:r>
              <a:rPr lang="en-US" sz="2200" dirty="0"/>
              <a:t>FDA requires the vaccine to have &gt;50% efficacy </a:t>
            </a:r>
          </a:p>
          <a:p>
            <a:pPr lvl="2" fontAlgn="base"/>
            <a:r>
              <a:rPr lang="en-US" sz="2200" dirty="0"/>
              <a:t>Pfizer / </a:t>
            </a:r>
            <a:r>
              <a:rPr lang="en-US" sz="2200" dirty="0" err="1"/>
              <a:t>Moderna</a:t>
            </a:r>
            <a:r>
              <a:rPr lang="en-US" sz="2200" dirty="0"/>
              <a:t> efficacy is being measured by the number of vaccinated vs. control participants who get symptomatic </a:t>
            </a:r>
            <a:r>
              <a:rPr lang="en-US" sz="2200" dirty="0" err="1"/>
              <a:t>Covid</a:t>
            </a:r>
            <a:r>
              <a:rPr lang="en-US" sz="2200" dirty="0"/>
              <a:t> starting 1 week after second dose is given</a:t>
            </a:r>
          </a:p>
          <a:p>
            <a:pPr marL="914400" lvl="2" indent="0" fontAlgn="base">
              <a:buNone/>
            </a:pPr>
            <a:endParaRPr lang="en-US" sz="2000" b="1" dirty="0"/>
          </a:p>
          <a:p>
            <a:pPr marL="0" indent="0" fontAlgn="base">
              <a:buNone/>
            </a:pPr>
            <a:r>
              <a:rPr lang="en-US" sz="2400" b="1" dirty="0"/>
              <a:t>Safety</a:t>
            </a:r>
          </a:p>
          <a:p>
            <a:pPr lvl="1" fontAlgn="base"/>
            <a:r>
              <a:rPr lang="en-US" sz="2200" dirty="0"/>
              <a:t>Almost </a:t>
            </a:r>
            <a:r>
              <a:rPr lang="en-US" sz="2200" b="1" u="sng" dirty="0"/>
              <a:t>all</a:t>
            </a:r>
            <a:r>
              <a:rPr lang="en-US" sz="2200" dirty="0"/>
              <a:t> adverse effects (for all vaccines) happen in the first 6 weeks after vaccination </a:t>
            </a:r>
          </a:p>
          <a:p>
            <a:pPr lvl="1" fontAlgn="base"/>
            <a:r>
              <a:rPr lang="en-US" sz="2200" u="sng" dirty="0"/>
              <a:t>8 weeks</a:t>
            </a:r>
            <a:r>
              <a:rPr lang="en-US" sz="2200" dirty="0"/>
              <a:t> of safety data must be reported on &gt;3000 participants</a:t>
            </a:r>
          </a:p>
          <a:p>
            <a:pPr lvl="1" fontAlgn="base"/>
            <a:r>
              <a:rPr lang="en-US" sz="2200" dirty="0"/>
              <a:t>Vaccine safety concerns for ALL vaccines are tracked through VAERS      [Vaccine Adverse Event Reporting System], a national database of potential side effects that is continuously monitored and investigated</a:t>
            </a:r>
          </a:p>
          <a:p>
            <a:pPr lvl="1" fontAlgn="base"/>
            <a:r>
              <a:rPr lang="en-US" sz="2200" dirty="0"/>
              <a:t>13 Current Phase 3 trials underway with &gt;500,000 participants</a:t>
            </a:r>
          </a:p>
        </p:txBody>
      </p:sp>
    </p:spTree>
    <p:extLst>
      <p:ext uri="{BB962C8B-B14F-4D97-AF65-F5344CB8AC3E}">
        <p14:creationId xmlns:p14="http://schemas.microsoft.com/office/powerpoint/2010/main" val="1861894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9E660A-C452-E144-9F6F-EA0C23BBA921}"/>
              </a:ext>
            </a:extLst>
          </p:cNvPr>
          <p:cNvSpPr/>
          <p:nvPr/>
        </p:nvSpPr>
        <p:spPr>
          <a:xfrm>
            <a:off x="454510" y="4450541"/>
            <a:ext cx="11027961" cy="1559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2800" b="1" u="sng" dirty="0"/>
              <a:t>Interpretation</a:t>
            </a:r>
            <a:r>
              <a:rPr lang="en-US" sz="2800" b="1" dirty="0"/>
              <a:t>: the chances of getting </a:t>
            </a:r>
            <a:r>
              <a:rPr lang="en-US" sz="2800" b="1" dirty="0" err="1"/>
              <a:t>Covid</a:t>
            </a:r>
            <a:r>
              <a:rPr lang="en-US" sz="2800" b="1" dirty="0"/>
              <a:t> are about 20 times higher without getting the vaccine, while the risk of having a </a:t>
            </a:r>
            <a:r>
              <a:rPr lang="en-US" sz="2800" b="1" u="sng" dirty="0"/>
              <a:t>severe, life-threatening case</a:t>
            </a:r>
            <a:r>
              <a:rPr lang="en-US" sz="2800" b="1" dirty="0"/>
              <a:t> was almost 40 times higher!</a:t>
            </a:r>
            <a:endParaRPr lang="en-US" sz="2800" dirty="0"/>
          </a:p>
        </p:txBody>
      </p:sp>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273204" y="139904"/>
            <a:ext cx="11731082" cy="919461"/>
          </a:xfrm>
        </p:spPr>
        <p:txBody>
          <a:bodyPr>
            <a:normAutofit/>
          </a:bodyPr>
          <a:lstStyle/>
          <a:p>
            <a:r>
              <a:rPr lang="en-US" dirty="0" err="1"/>
              <a:t>Mrna</a:t>
            </a:r>
            <a:r>
              <a:rPr lang="en-US" dirty="0"/>
              <a:t> Vaccine efficacy</a:t>
            </a:r>
            <a:endParaRPr lang="en-US" sz="3200" dirty="0"/>
          </a:p>
        </p:txBody>
      </p:sp>
      <p:graphicFrame>
        <p:nvGraphicFramePr>
          <p:cNvPr id="10" name="Content Placeholder 9">
            <a:extLst>
              <a:ext uri="{FF2B5EF4-FFF2-40B4-BE49-F238E27FC236}">
                <a16:creationId xmlns:a16="http://schemas.microsoft.com/office/drawing/2014/main" id="{556995AF-A2AC-FC45-BFAA-4A2E48252D4E}"/>
              </a:ext>
            </a:extLst>
          </p:cNvPr>
          <p:cNvGraphicFramePr>
            <a:graphicFrameLocks noGrp="1"/>
          </p:cNvGraphicFramePr>
          <p:nvPr>
            <p:ph idx="1"/>
            <p:extLst>
              <p:ext uri="{D42A27DB-BD31-4B8C-83A1-F6EECF244321}">
                <p14:modId xmlns:p14="http://schemas.microsoft.com/office/powerpoint/2010/main" val="1576508758"/>
              </p:ext>
            </p:extLst>
          </p:nvPr>
        </p:nvGraphicFramePr>
        <p:xfrm>
          <a:off x="454510" y="1059365"/>
          <a:ext cx="11109304" cy="3033132"/>
        </p:xfrm>
        <a:graphic>
          <a:graphicData uri="http://schemas.openxmlformats.org/drawingml/2006/table">
            <a:tbl>
              <a:tblPr firstRow="1" firstCol="1" bandRow="1">
                <a:tableStyleId>{5C22544A-7EE6-4342-B048-85BDC9FD1C3A}</a:tableStyleId>
              </a:tblPr>
              <a:tblGrid>
                <a:gridCol w="6671119">
                  <a:extLst>
                    <a:ext uri="{9D8B030D-6E8A-4147-A177-3AD203B41FA5}">
                      <a16:colId xmlns:a16="http://schemas.microsoft.com/office/drawing/2014/main" val="1433847427"/>
                    </a:ext>
                  </a:extLst>
                </a:gridCol>
                <a:gridCol w="2442117">
                  <a:extLst>
                    <a:ext uri="{9D8B030D-6E8A-4147-A177-3AD203B41FA5}">
                      <a16:colId xmlns:a16="http://schemas.microsoft.com/office/drawing/2014/main" val="751549867"/>
                    </a:ext>
                  </a:extLst>
                </a:gridCol>
                <a:gridCol w="1996068">
                  <a:extLst>
                    <a:ext uri="{9D8B030D-6E8A-4147-A177-3AD203B41FA5}">
                      <a16:colId xmlns:a16="http://schemas.microsoft.com/office/drawing/2014/main" val="1076473521"/>
                    </a:ext>
                  </a:extLst>
                </a:gridCol>
              </a:tblGrid>
              <a:tr h="952816">
                <a:tc>
                  <a:txBody>
                    <a:bodyPr/>
                    <a:lstStyle/>
                    <a:p>
                      <a:pPr marL="0" marR="0" algn="ctr">
                        <a:spcBef>
                          <a:spcPts val="0"/>
                        </a:spcBef>
                        <a:spcAft>
                          <a:spcPts val="0"/>
                        </a:spcAft>
                      </a:pPr>
                      <a:r>
                        <a:rPr lang="en-US" sz="2800" dirty="0">
                          <a:effectLst/>
                        </a:rPr>
                        <a:t>                                                       67,000 Participants*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dirty="0">
                          <a:effectLst/>
                        </a:rPr>
                        <a:t>Placebo Group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dirty="0">
                          <a:effectLst/>
                        </a:rPr>
                        <a:t>Vaccine Group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6488821"/>
                  </a:ext>
                </a:extLst>
              </a:tr>
              <a:tr h="794014">
                <a:tc>
                  <a:txBody>
                    <a:bodyPr/>
                    <a:lstStyle/>
                    <a:p>
                      <a:pPr marL="0" marR="0">
                        <a:spcBef>
                          <a:spcPts val="0"/>
                        </a:spcBef>
                        <a:spcAft>
                          <a:spcPts val="0"/>
                        </a:spcAft>
                      </a:pPr>
                      <a:r>
                        <a:rPr lang="en-US" sz="2800" dirty="0">
                          <a:effectLst/>
                        </a:rPr>
                        <a:t>Persons who got </a:t>
                      </a:r>
                      <a:r>
                        <a:rPr lang="en-US" sz="2800" dirty="0" err="1">
                          <a:effectLst/>
                        </a:rPr>
                        <a:t>Covid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dirty="0">
                          <a:effectLst/>
                          <a:highlight>
                            <a:srgbClr val="FFFF00"/>
                          </a:highlight>
                        </a:rPr>
                        <a:t>347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dirty="0">
                          <a:effectLst/>
                        </a:rPr>
                        <a:t>19</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63014173"/>
                  </a:ext>
                </a:extLst>
              </a:tr>
              <a:tr h="1286302">
                <a:tc>
                  <a:txBody>
                    <a:bodyPr/>
                    <a:lstStyle/>
                    <a:p>
                      <a:pPr marL="0" marR="0">
                        <a:spcBef>
                          <a:spcPts val="0"/>
                        </a:spcBef>
                        <a:spcAft>
                          <a:spcPts val="0"/>
                        </a:spcAft>
                      </a:pPr>
                      <a:r>
                        <a:rPr lang="en-US" sz="2800" dirty="0">
                          <a:effectLst/>
                        </a:rPr>
                        <a:t>Those who got </a:t>
                      </a:r>
                      <a:r>
                        <a:rPr lang="en-US" sz="2800" dirty="0">
                          <a:solidFill>
                            <a:schemeClr val="bg1"/>
                          </a:solidFill>
                          <a:effectLst/>
                        </a:rPr>
                        <a:t>severe</a:t>
                      </a:r>
                      <a:r>
                        <a:rPr lang="en-US" sz="2800" dirty="0">
                          <a:effectLst/>
                        </a:rPr>
                        <a:t> </a:t>
                      </a:r>
                      <a:r>
                        <a:rPr lang="en-US" sz="2800" dirty="0" err="1">
                          <a:effectLst/>
                        </a:rPr>
                        <a:t>Covid</a:t>
                      </a:r>
                      <a:r>
                        <a:rPr lang="en-US" sz="2800" dirty="0">
                          <a:effectLst/>
                        </a:rPr>
                        <a:t>, leading to hospitalization and/or death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a:effectLst/>
                          <a:highlight>
                            <a:srgbClr val="FFFF00"/>
                          </a:highlight>
                        </a:rPr>
                        <a:t>39</a:t>
                      </a:r>
                      <a:r>
                        <a:rPr lang="en-US" sz="2800">
                          <a:effectLst/>
                        </a:rPr>
                        <a:t> (1 death)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dirty="0">
                          <a:effectLst/>
                        </a:rPr>
                        <a:t>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04684280"/>
                  </a:ext>
                </a:extLst>
              </a:tr>
            </a:tbl>
          </a:graphicData>
        </a:graphic>
      </p:graphicFrame>
      <p:sp>
        <p:nvSpPr>
          <p:cNvPr id="12" name="TextBox 11">
            <a:extLst>
              <a:ext uri="{FF2B5EF4-FFF2-40B4-BE49-F238E27FC236}">
                <a16:creationId xmlns:a16="http://schemas.microsoft.com/office/drawing/2014/main" id="{0CBDD7C8-FC40-8C41-A407-EA6D2F6235AF}"/>
              </a:ext>
            </a:extLst>
          </p:cNvPr>
          <p:cNvSpPr txBox="1"/>
          <p:nvPr/>
        </p:nvSpPr>
        <p:spPr>
          <a:xfrm>
            <a:off x="858644" y="6356195"/>
            <a:ext cx="2698595" cy="369332"/>
          </a:xfrm>
          <a:prstGeom prst="rect">
            <a:avLst/>
          </a:prstGeom>
          <a:noFill/>
        </p:spPr>
        <p:txBody>
          <a:bodyPr wrap="square" rtlCol="0">
            <a:spAutoFit/>
          </a:bodyPr>
          <a:lstStyle/>
          <a:p>
            <a:r>
              <a:rPr lang="en-US" i="1" dirty="0"/>
              <a:t>*As of 12/5/20</a:t>
            </a:r>
          </a:p>
        </p:txBody>
      </p:sp>
    </p:spTree>
    <p:extLst>
      <p:ext uri="{BB962C8B-B14F-4D97-AF65-F5344CB8AC3E}">
        <p14:creationId xmlns:p14="http://schemas.microsoft.com/office/powerpoint/2010/main" val="1287921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1237785" y="472606"/>
            <a:ext cx="10268415" cy="919461"/>
          </a:xfrm>
        </p:spPr>
        <p:txBody>
          <a:bodyPr/>
          <a:lstStyle/>
          <a:p>
            <a:r>
              <a:rPr lang="en-US" dirty="0"/>
              <a:t>Who evaluates vaccines?	</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423746" y="1872700"/>
            <a:ext cx="11082454" cy="4342905"/>
          </a:xfrm>
        </p:spPr>
        <p:txBody>
          <a:bodyPr>
            <a:noAutofit/>
          </a:bodyPr>
          <a:lstStyle/>
          <a:p>
            <a:pPr marL="0" indent="0" fontAlgn="base">
              <a:buNone/>
            </a:pPr>
            <a:r>
              <a:rPr lang="en-US" dirty="0"/>
              <a:t>2 advisory committees: </a:t>
            </a:r>
            <a:endParaRPr lang="en-US" sz="3000" dirty="0"/>
          </a:p>
          <a:p>
            <a:pPr lvl="1" fontAlgn="base">
              <a:lnSpc>
                <a:spcPct val="150000"/>
              </a:lnSpc>
            </a:pPr>
            <a:r>
              <a:rPr lang="en-US" dirty="0"/>
              <a:t>Vaccine &amp; Related Biological Products Advisory Committee (VRBPAC) advises FDA</a:t>
            </a:r>
            <a:endParaRPr lang="en-US" sz="2600" dirty="0"/>
          </a:p>
          <a:p>
            <a:pPr lvl="1" fontAlgn="base">
              <a:lnSpc>
                <a:spcPct val="150000"/>
              </a:lnSpc>
            </a:pPr>
            <a:r>
              <a:rPr lang="en-US" dirty="0"/>
              <a:t>Advisory Committee on Immunization Practices (ACIP) advises the CDC</a:t>
            </a:r>
            <a:endParaRPr lang="en-US" sz="2400" dirty="0"/>
          </a:p>
          <a:p>
            <a:pPr lvl="1" fontAlgn="base">
              <a:lnSpc>
                <a:spcPct val="150000"/>
              </a:lnSpc>
            </a:pPr>
            <a:endParaRPr lang="en-US" sz="2400" dirty="0"/>
          </a:p>
          <a:p>
            <a:pPr marL="0" indent="0" fontAlgn="base">
              <a:lnSpc>
                <a:spcPct val="150000"/>
              </a:lnSpc>
              <a:buNone/>
            </a:pPr>
            <a:r>
              <a:rPr lang="en-US" dirty="0"/>
              <a:t>Both are independent, monitoring vaccines to ensure safety </a:t>
            </a:r>
            <a:endParaRPr lang="en-US" sz="3000" dirty="0"/>
          </a:p>
          <a:p>
            <a:pPr lvl="1" fontAlgn="base">
              <a:lnSpc>
                <a:spcPct val="150000"/>
              </a:lnSpc>
            </a:pPr>
            <a:r>
              <a:rPr lang="en-US" dirty="0"/>
              <a:t>Experts from academic institutions who are vetted to avoid conflicts of interest </a:t>
            </a:r>
          </a:p>
          <a:p>
            <a:pPr lvl="1" fontAlgn="base">
              <a:lnSpc>
                <a:spcPct val="150000"/>
              </a:lnSpc>
            </a:pPr>
            <a:r>
              <a:rPr lang="en-US" dirty="0"/>
              <a:t>Advise on vaccine data for safety / efficacy and recommendations for distribution</a:t>
            </a:r>
            <a:endParaRPr lang="en-US" sz="2800" dirty="0"/>
          </a:p>
        </p:txBody>
      </p:sp>
    </p:spTree>
    <p:extLst>
      <p:ext uri="{BB962C8B-B14F-4D97-AF65-F5344CB8AC3E}">
        <p14:creationId xmlns:p14="http://schemas.microsoft.com/office/powerpoint/2010/main" val="1597869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1214636" y="680950"/>
            <a:ext cx="10268415" cy="919461"/>
          </a:xfrm>
        </p:spPr>
        <p:txBody>
          <a:bodyPr/>
          <a:lstStyle/>
          <a:p>
            <a:r>
              <a:rPr lang="en-US" dirty="0"/>
              <a:t>Emergency use authorization (EUA)</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412171" y="2121556"/>
            <a:ext cx="11363093" cy="4736444"/>
          </a:xfrm>
        </p:spPr>
        <p:txBody>
          <a:bodyPr>
            <a:noAutofit/>
          </a:bodyPr>
          <a:lstStyle/>
          <a:p>
            <a:pPr lvl="1" fontAlgn="base">
              <a:lnSpc>
                <a:spcPct val="150000"/>
              </a:lnSpc>
            </a:pPr>
            <a:r>
              <a:rPr lang="en-US" sz="2200" dirty="0"/>
              <a:t>EUAs based on a need to use vaccine quickly during an urgent health crisis</a:t>
            </a:r>
          </a:p>
          <a:p>
            <a:pPr lvl="1" fontAlgn="base">
              <a:lnSpc>
                <a:spcPct val="150000"/>
              </a:lnSpc>
            </a:pPr>
            <a:r>
              <a:rPr lang="en-US" sz="2200" dirty="0"/>
              <a:t>Though EUA process is shorter, no steps are skipped in the evaluation process</a:t>
            </a:r>
          </a:p>
          <a:p>
            <a:pPr lvl="1" fontAlgn="base">
              <a:lnSpc>
                <a:spcPct val="150000"/>
              </a:lnSpc>
            </a:pPr>
            <a:r>
              <a:rPr lang="en-US" sz="2200" dirty="0"/>
              <a:t>Approval may take weeks after documents are submitted as the FDA re-evaluates the numbers / data to ensure that calculations are correct</a:t>
            </a:r>
          </a:p>
          <a:p>
            <a:pPr lvl="1" fontAlgn="base">
              <a:lnSpc>
                <a:spcPct val="150000"/>
              </a:lnSpc>
            </a:pPr>
            <a:r>
              <a:rPr lang="en-US" sz="2200" dirty="0"/>
              <a:t>The FDA assesses the vaccine's known / potential benefits against any known, suspected or  potential risks</a:t>
            </a:r>
          </a:p>
          <a:p>
            <a:pPr lvl="1" fontAlgn="base">
              <a:lnSpc>
                <a:spcPct val="150000"/>
              </a:lnSpc>
            </a:pPr>
            <a:r>
              <a:rPr lang="en-US" sz="2200" dirty="0"/>
              <a:t>Both advisory boards (VRBPAC and ACIP) also review all the data and information and give independent recommendations</a:t>
            </a:r>
          </a:p>
        </p:txBody>
      </p:sp>
    </p:spTree>
    <p:extLst>
      <p:ext uri="{BB962C8B-B14F-4D97-AF65-F5344CB8AC3E}">
        <p14:creationId xmlns:p14="http://schemas.microsoft.com/office/powerpoint/2010/main" val="109979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239749" y="966647"/>
            <a:ext cx="11731082" cy="919461"/>
          </a:xfrm>
        </p:spPr>
        <p:txBody>
          <a:bodyPr>
            <a:normAutofit/>
          </a:bodyPr>
          <a:lstStyle/>
          <a:p>
            <a:r>
              <a:rPr lang="en-US" sz="3200" dirty="0"/>
              <a:t>Should those who have had </a:t>
            </a:r>
            <a:r>
              <a:rPr lang="en-US" sz="3200" dirty="0" err="1"/>
              <a:t>Covid</a:t>
            </a:r>
            <a:r>
              <a:rPr lang="en-US" sz="3200" dirty="0"/>
              <a:t> be vaccinated?</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423744" y="2570004"/>
            <a:ext cx="11363093" cy="3911820"/>
          </a:xfrm>
        </p:spPr>
        <p:txBody>
          <a:bodyPr>
            <a:noAutofit/>
          </a:bodyPr>
          <a:lstStyle/>
          <a:p>
            <a:pPr marL="457200" lvl="1" indent="0" fontAlgn="base">
              <a:lnSpc>
                <a:spcPct val="150000"/>
              </a:lnSpc>
              <a:buNone/>
            </a:pPr>
            <a:r>
              <a:rPr lang="en-US" sz="2400" dirty="0"/>
              <a:t>Vaccine may </a:t>
            </a:r>
            <a:r>
              <a:rPr lang="en-US" sz="2400" b="1" u="sng" dirty="0"/>
              <a:t>safely</a:t>
            </a:r>
            <a:r>
              <a:rPr lang="en-US" sz="2400" dirty="0"/>
              <a:t> be given to those who have already had COVID-19</a:t>
            </a:r>
          </a:p>
          <a:p>
            <a:pPr marL="457200" lvl="1" indent="0" fontAlgn="base">
              <a:lnSpc>
                <a:spcPct val="150000"/>
              </a:lnSpc>
              <a:buNone/>
            </a:pPr>
            <a:endParaRPr lang="en-US" sz="2200" dirty="0"/>
          </a:p>
          <a:p>
            <a:pPr marL="457200" lvl="1" indent="0" fontAlgn="base">
              <a:lnSpc>
                <a:spcPct val="150000"/>
              </a:lnSpc>
              <a:buNone/>
            </a:pPr>
            <a:r>
              <a:rPr lang="en-US" sz="2200" dirty="0"/>
              <a:t>CDC recommends </a:t>
            </a:r>
            <a:r>
              <a:rPr lang="en-US" sz="2200" b="1" dirty="0"/>
              <a:t>NOT</a:t>
            </a:r>
            <a:r>
              <a:rPr lang="en-US" sz="2200" dirty="0"/>
              <a:t> vaccinating those with active, newly-diagnosed </a:t>
            </a:r>
            <a:r>
              <a:rPr lang="en-US" sz="2200" dirty="0" err="1"/>
              <a:t>Covid</a:t>
            </a:r>
            <a:endParaRPr lang="en-US" sz="2200" dirty="0"/>
          </a:p>
          <a:p>
            <a:pPr marL="457200" lvl="1" indent="0" fontAlgn="base">
              <a:lnSpc>
                <a:spcPct val="150000"/>
              </a:lnSpc>
              <a:buNone/>
            </a:pPr>
            <a:endParaRPr lang="en-US" sz="2200" dirty="0"/>
          </a:p>
          <a:p>
            <a:pPr marL="457200" lvl="1" indent="0" fontAlgn="base">
              <a:lnSpc>
                <a:spcPct val="150000"/>
              </a:lnSpc>
              <a:buNone/>
            </a:pPr>
            <a:r>
              <a:rPr lang="en-US" sz="2200" dirty="0"/>
              <a:t>Vaccination may add to their immune status, but </a:t>
            </a:r>
            <a:r>
              <a:rPr lang="en-US" sz="2200" i="1" dirty="0"/>
              <a:t>will</a:t>
            </a:r>
            <a:r>
              <a:rPr lang="en-US" sz="2200" dirty="0"/>
              <a:t> delay someone with NO immunity from getting vaccinated earlier</a:t>
            </a:r>
          </a:p>
        </p:txBody>
      </p:sp>
    </p:spTree>
    <p:extLst>
      <p:ext uri="{BB962C8B-B14F-4D97-AF65-F5344CB8AC3E}">
        <p14:creationId xmlns:p14="http://schemas.microsoft.com/office/powerpoint/2010/main" val="3483243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239750" y="619407"/>
            <a:ext cx="11731082" cy="919461"/>
          </a:xfrm>
        </p:spPr>
        <p:txBody>
          <a:bodyPr>
            <a:normAutofit/>
          </a:bodyPr>
          <a:lstStyle/>
          <a:p>
            <a:r>
              <a:rPr lang="en-US" sz="3600" b="1" dirty="0"/>
              <a:t>Herd immunity</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423745" y="1538868"/>
            <a:ext cx="11363093" cy="4746185"/>
          </a:xfrm>
        </p:spPr>
        <p:txBody>
          <a:bodyPr>
            <a:noAutofit/>
          </a:bodyPr>
          <a:lstStyle/>
          <a:p>
            <a:pPr marL="0" indent="0" fontAlgn="base">
              <a:lnSpc>
                <a:spcPct val="150000"/>
              </a:lnSpc>
              <a:buNone/>
            </a:pPr>
            <a:r>
              <a:rPr lang="en-US" sz="2600" dirty="0"/>
              <a:t>When enough people are immune, it is more difficult for a virus to spread to others.  Typically felt to occur when &gt;70 – 80% of the population is immune either through vaccination or recovery from natural disease.  “Natural” vaccination will take years…</a:t>
            </a:r>
          </a:p>
          <a:p>
            <a:pPr marL="0" indent="0" fontAlgn="base">
              <a:lnSpc>
                <a:spcPct val="150000"/>
              </a:lnSpc>
              <a:buNone/>
            </a:pPr>
            <a:endParaRPr lang="en-US" sz="100" dirty="0"/>
          </a:p>
          <a:p>
            <a:pPr marL="0" indent="0" fontAlgn="base">
              <a:lnSpc>
                <a:spcPct val="150000"/>
              </a:lnSpc>
              <a:buNone/>
            </a:pPr>
            <a:r>
              <a:rPr lang="en-US" sz="2600" dirty="0"/>
              <a:t>We may have enough vaccine by summer to achieve this goal if enough people choose to be vaccinated</a:t>
            </a:r>
          </a:p>
        </p:txBody>
      </p:sp>
    </p:spTree>
    <p:extLst>
      <p:ext uri="{BB962C8B-B14F-4D97-AF65-F5344CB8AC3E}">
        <p14:creationId xmlns:p14="http://schemas.microsoft.com/office/powerpoint/2010/main" val="1685878112"/>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Vapor Trail</Template>
  <TotalTime>765</TotalTime>
  <Words>1595</Words>
  <Application>Microsoft Office PowerPoint</Application>
  <PresentationFormat>Widescreen</PresentationFormat>
  <Paragraphs>124</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Century Gothic</vt:lpstr>
      <vt:lpstr>Vapor Trail</vt:lpstr>
      <vt:lpstr>COVID-19 Updates: Vaccine Information</vt:lpstr>
      <vt:lpstr>2 Types of vaccine </vt:lpstr>
      <vt:lpstr>Messenger RNA Vaccines </vt:lpstr>
      <vt:lpstr>Fda requirements for vaccines </vt:lpstr>
      <vt:lpstr>Mrna Vaccine efficacy</vt:lpstr>
      <vt:lpstr>Who evaluates vaccines? </vt:lpstr>
      <vt:lpstr>Emergency use authorization (EUA)</vt:lpstr>
      <vt:lpstr>Should those who have had Covid be vaccinated?</vt:lpstr>
      <vt:lpstr>Herd immunity</vt:lpstr>
      <vt:lpstr>when Is someone “immune” </vt:lpstr>
      <vt:lpstr>Vaccine Side Effects</vt:lpstr>
      <vt:lpstr>Allergic responses </vt:lpstr>
      <vt:lpstr>Can you get covid after getting a vaccine?</vt:lpstr>
      <vt:lpstr>Miscellaneous questions</vt:lpstr>
      <vt:lpstr>Miscellaneous questions</vt:lpstr>
      <vt:lpstr>Miscellaneous questions</vt:lpstr>
      <vt:lpstr>How long will immunity last?</vt:lpstr>
      <vt:lpstr>Key 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Updates: Vaccine Information</dc:title>
  <dc:creator>Microsoft Office User</dc:creator>
  <cp:lastModifiedBy>Katie O'Dell</cp:lastModifiedBy>
  <cp:revision>33</cp:revision>
  <dcterms:created xsi:type="dcterms:W3CDTF">2020-12-06T21:30:35Z</dcterms:created>
  <dcterms:modified xsi:type="dcterms:W3CDTF">2021-01-06T01:29:00Z</dcterms:modified>
</cp:coreProperties>
</file>